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44" r:id="rId1"/>
  </p:sldMasterIdLst>
  <p:sldIdLst>
    <p:sldId id="279" r:id="rId2"/>
    <p:sldId id="272" r:id="rId3"/>
    <p:sldId id="282" r:id="rId4"/>
    <p:sldId id="264" r:id="rId5"/>
    <p:sldId id="258" r:id="rId6"/>
    <p:sldId id="280" r:id="rId7"/>
    <p:sldId id="274" r:id="rId8"/>
    <p:sldId id="275" r:id="rId9"/>
    <p:sldId id="281" r:id="rId10"/>
    <p:sldId id="276" r:id="rId11"/>
    <p:sldId id="277" r:id="rId12"/>
    <p:sldId id="278" r:id="rId13"/>
    <p:sldId id="26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varScale="1">
        <p:scale>
          <a:sx n="63" d="100"/>
          <a:sy n="63" d="100"/>
        </p:scale>
        <p:origin x="688" y="5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57589B-90EE-46CE-88F5-E9B15A493583}"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IN"/>
        </a:p>
      </dgm:t>
    </dgm:pt>
    <dgm:pt modelId="{3E5454DD-F60B-47B3-9F86-6E2042C54CBC}">
      <dgm:prSet phldrT="[Text]"/>
      <dgm:spPr/>
      <dgm:t>
        <a:bodyPr/>
        <a:lstStyle/>
        <a:p>
          <a:r>
            <a:rPr lang="en-US" dirty="0"/>
            <a:t>Loan amount</a:t>
          </a:r>
          <a:endParaRPr lang="en-IN" dirty="0"/>
        </a:p>
      </dgm:t>
    </dgm:pt>
    <dgm:pt modelId="{58433809-6435-4DF8-B72E-3552D21E488F}" type="parTrans" cxnId="{A2D508E5-0FB3-4F42-A9D6-54D0F1E19192}">
      <dgm:prSet/>
      <dgm:spPr/>
      <dgm:t>
        <a:bodyPr/>
        <a:lstStyle/>
        <a:p>
          <a:endParaRPr lang="en-IN"/>
        </a:p>
      </dgm:t>
    </dgm:pt>
    <dgm:pt modelId="{6A061F04-7613-4EE3-AF66-F1C3BFB64029}" type="sibTrans" cxnId="{A2D508E5-0FB3-4F42-A9D6-54D0F1E19192}">
      <dgm:prSet/>
      <dgm:spPr/>
      <dgm:t>
        <a:bodyPr/>
        <a:lstStyle/>
        <a:p>
          <a:endParaRPr lang="en-IN"/>
        </a:p>
      </dgm:t>
    </dgm:pt>
    <dgm:pt modelId="{4E44AC41-6767-49B4-9C7C-5C2A9D5C6E63}">
      <dgm:prSet phldrT="[Text]"/>
      <dgm:spPr/>
      <dgm:t>
        <a:bodyPr/>
        <a:lstStyle/>
        <a:p>
          <a:r>
            <a:rPr lang="en-US" dirty="0"/>
            <a:t>Applicant income</a:t>
          </a:r>
          <a:endParaRPr lang="en-IN" dirty="0"/>
        </a:p>
      </dgm:t>
    </dgm:pt>
    <dgm:pt modelId="{08AED2AA-931A-4F36-9DED-9CB504042502}" type="parTrans" cxnId="{269ABF65-86DF-4443-8EBC-4F4378AD16B6}">
      <dgm:prSet/>
      <dgm:spPr/>
      <dgm:t>
        <a:bodyPr/>
        <a:lstStyle/>
        <a:p>
          <a:endParaRPr lang="en-IN"/>
        </a:p>
      </dgm:t>
    </dgm:pt>
    <dgm:pt modelId="{6E195839-182C-4297-B5D7-4A542DEAAECB}" type="sibTrans" cxnId="{269ABF65-86DF-4443-8EBC-4F4378AD16B6}">
      <dgm:prSet/>
      <dgm:spPr/>
      <dgm:t>
        <a:bodyPr/>
        <a:lstStyle/>
        <a:p>
          <a:endParaRPr lang="en-IN"/>
        </a:p>
      </dgm:t>
    </dgm:pt>
    <dgm:pt modelId="{B175893A-3F35-4378-94D8-5231BDF5B5F2}">
      <dgm:prSet/>
      <dgm:spPr/>
      <dgm:t>
        <a:bodyPr/>
        <a:lstStyle/>
        <a:p>
          <a:r>
            <a:rPr lang="en-US" dirty="0"/>
            <a:t>Property area</a:t>
          </a:r>
        </a:p>
      </dgm:t>
    </dgm:pt>
    <dgm:pt modelId="{59BE1C85-8C3B-47EA-B3FD-DF129587EF2D}" type="parTrans" cxnId="{B0B0237D-DDC2-4822-B87C-82D573548C29}">
      <dgm:prSet/>
      <dgm:spPr/>
      <dgm:t>
        <a:bodyPr/>
        <a:lstStyle/>
        <a:p>
          <a:endParaRPr lang="en-IN"/>
        </a:p>
      </dgm:t>
    </dgm:pt>
    <dgm:pt modelId="{A880AF34-C38A-4242-BBBA-C0EB42E8423E}" type="sibTrans" cxnId="{B0B0237D-DDC2-4822-B87C-82D573548C29}">
      <dgm:prSet/>
      <dgm:spPr/>
      <dgm:t>
        <a:bodyPr/>
        <a:lstStyle/>
        <a:p>
          <a:endParaRPr lang="en-IN"/>
        </a:p>
      </dgm:t>
    </dgm:pt>
    <dgm:pt modelId="{F71004BC-E0EE-4FEF-8CF4-3CA282FE172A}">
      <dgm:prSet/>
      <dgm:spPr/>
      <dgm:t>
        <a:bodyPr/>
        <a:lstStyle/>
        <a:p>
          <a:r>
            <a:rPr lang="en-US"/>
            <a:t>Marital status</a:t>
          </a:r>
          <a:endParaRPr lang="en-US" dirty="0"/>
        </a:p>
      </dgm:t>
    </dgm:pt>
    <dgm:pt modelId="{66F8C898-A703-4F98-BC42-F0FC7CFC9F6B}" type="parTrans" cxnId="{B4E8CCA2-A9CC-4C27-B164-003D825AA795}">
      <dgm:prSet/>
      <dgm:spPr/>
      <dgm:t>
        <a:bodyPr/>
        <a:lstStyle/>
        <a:p>
          <a:endParaRPr lang="en-IN"/>
        </a:p>
      </dgm:t>
    </dgm:pt>
    <dgm:pt modelId="{12F78EB2-241D-4E9C-BDD6-1853FE731054}" type="sibTrans" cxnId="{B4E8CCA2-A9CC-4C27-B164-003D825AA795}">
      <dgm:prSet/>
      <dgm:spPr/>
      <dgm:t>
        <a:bodyPr/>
        <a:lstStyle/>
        <a:p>
          <a:endParaRPr lang="en-IN"/>
        </a:p>
      </dgm:t>
    </dgm:pt>
    <dgm:pt modelId="{51D18D84-7ADD-45C3-A58B-3CFD23A9CDEB}">
      <dgm:prSet/>
      <dgm:spPr/>
      <dgm:t>
        <a:bodyPr/>
        <a:lstStyle/>
        <a:p>
          <a:r>
            <a:rPr lang="en-US"/>
            <a:t>Gender</a:t>
          </a:r>
          <a:endParaRPr lang="en-US" dirty="0"/>
        </a:p>
      </dgm:t>
    </dgm:pt>
    <dgm:pt modelId="{AC110F13-06D7-4E54-87E5-408BA6E684E9}" type="parTrans" cxnId="{FBCBE5C7-08CC-4B6D-9CA5-D099FDF0E21A}">
      <dgm:prSet/>
      <dgm:spPr/>
      <dgm:t>
        <a:bodyPr/>
        <a:lstStyle/>
        <a:p>
          <a:endParaRPr lang="en-IN"/>
        </a:p>
      </dgm:t>
    </dgm:pt>
    <dgm:pt modelId="{78C09BBA-B188-4A64-A1C2-54A9E1600562}" type="sibTrans" cxnId="{FBCBE5C7-08CC-4B6D-9CA5-D099FDF0E21A}">
      <dgm:prSet/>
      <dgm:spPr/>
      <dgm:t>
        <a:bodyPr/>
        <a:lstStyle/>
        <a:p>
          <a:endParaRPr lang="en-IN"/>
        </a:p>
      </dgm:t>
    </dgm:pt>
    <dgm:pt modelId="{B48594B0-87AA-4B87-889D-5ADC3C2EFF76}">
      <dgm:prSet/>
      <dgm:spPr/>
      <dgm:t>
        <a:bodyPr/>
        <a:lstStyle/>
        <a:p>
          <a:r>
            <a:rPr lang="en-US" dirty="0"/>
            <a:t>Credit history</a:t>
          </a:r>
        </a:p>
      </dgm:t>
    </dgm:pt>
    <dgm:pt modelId="{AEE79356-8489-45CD-AD26-28F07EACEBB3}" type="parTrans" cxnId="{4D607D69-0EDB-4A99-A801-315E336382D5}">
      <dgm:prSet/>
      <dgm:spPr/>
      <dgm:t>
        <a:bodyPr/>
        <a:lstStyle/>
        <a:p>
          <a:endParaRPr lang="en-IN"/>
        </a:p>
      </dgm:t>
    </dgm:pt>
    <dgm:pt modelId="{3D914E5B-5B94-44C0-937F-4EBD1B4558CE}" type="sibTrans" cxnId="{4D607D69-0EDB-4A99-A801-315E336382D5}">
      <dgm:prSet/>
      <dgm:spPr/>
      <dgm:t>
        <a:bodyPr/>
        <a:lstStyle/>
        <a:p>
          <a:endParaRPr lang="en-IN"/>
        </a:p>
      </dgm:t>
    </dgm:pt>
    <dgm:pt modelId="{88A8C1F4-DA9F-4BA8-A3FD-F0731206F1DC}">
      <dgm:prSet/>
      <dgm:spPr/>
      <dgm:t>
        <a:bodyPr/>
        <a:lstStyle/>
        <a:p>
          <a:endParaRPr lang="en-US"/>
        </a:p>
      </dgm:t>
    </dgm:pt>
    <dgm:pt modelId="{33FAF3B4-2183-4E62-972E-D12B266F46C9}" type="parTrans" cxnId="{37D091BC-47DF-4038-8496-A79F862196DD}">
      <dgm:prSet/>
      <dgm:spPr/>
      <dgm:t>
        <a:bodyPr/>
        <a:lstStyle/>
        <a:p>
          <a:endParaRPr lang="en-IN"/>
        </a:p>
      </dgm:t>
    </dgm:pt>
    <dgm:pt modelId="{46834472-CA33-4EBD-B739-DD790A892C25}" type="sibTrans" cxnId="{37D091BC-47DF-4038-8496-A79F862196DD}">
      <dgm:prSet/>
      <dgm:spPr/>
      <dgm:t>
        <a:bodyPr/>
        <a:lstStyle/>
        <a:p>
          <a:endParaRPr lang="en-IN"/>
        </a:p>
      </dgm:t>
    </dgm:pt>
    <dgm:pt modelId="{682B364A-D367-4326-B37F-26CC1101F032}">
      <dgm:prSet/>
      <dgm:spPr/>
      <dgm:t>
        <a:bodyPr/>
        <a:lstStyle/>
        <a:p>
          <a:endParaRPr lang="en-US"/>
        </a:p>
      </dgm:t>
    </dgm:pt>
    <dgm:pt modelId="{A206CBF4-B1EA-4387-A0FC-2C6E559A0FB4}" type="parTrans" cxnId="{DE15FF36-5D07-44CD-897D-C34E36058070}">
      <dgm:prSet/>
      <dgm:spPr/>
      <dgm:t>
        <a:bodyPr/>
        <a:lstStyle/>
        <a:p>
          <a:endParaRPr lang="en-IN"/>
        </a:p>
      </dgm:t>
    </dgm:pt>
    <dgm:pt modelId="{E665E222-33B2-4BD7-B774-3F074E20ADD5}" type="sibTrans" cxnId="{DE15FF36-5D07-44CD-897D-C34E36058070}">
      <dgm:prSet/>
      <dgm:spPr/>
      <dgm:t>
        <a:bodyPr/>
        <a:lstStyle/>
        <a:p>
          <a:endParaRPr lang="en-IN"/>
        </a:p>
      </dgm:t>
    </dgm:pt>
    <dgm:pt modelId="{707D71D8-FCB4-48DF-B20A-B1E8C90348C1}">
      <dgm:prSet/>
      <dgm:spPr/>
      <dgm:t>
        <a:bodyPr/>
        <a:lstStyle/>
        <a:p>
          <a:r>
            <a:rPr lang="en-US" dirty="0"/>
            <a:t>Co-applicant income</a:t>
          </a:r>
        </a:p>
      </dgm:t>
    </dgm:pt>
    <dgm:pt modelId="{303E8F94-003C-46F9-9EA0-07BBFCB6DA52}" type="parTrans" cxnId="{AF660071-EB0F-4E84-9C0F-5D3CE7928D6D}">
      <dgm:prSet/>
      <dgm:spPr/>
      <dgm:t>
        <a:bodyPr/>
        <a:lstStyle/>
        <a:p>
          <a:endParaRPr lang="en-IN"/>
        </a:p>
      </dgm:t>
    </dgm:pt>
    <dgm:pt modelId="{7325AD25-A75B-4E45-99CA-357026A2EE67}" type="sibTrans" cxnId="{AF660071-EB0F-4E84-9C0F-5D3CE7928D6D}">
      <dgm:prSet/>
      <dgm:spPr/>
      <dgm:t>
        <a:bodyPr/>
        <a:lstStyle/>
        <a:p>
          <a:endParaRPr lang="en-IN"/>
        </a:p>
      </dgm:t>
    </dgm:pt>
    <dgm:pt modelId="{3052A6D4-42C2-4A7D-BE5A-509B9F8EB348}" type="pres">
      <dgm:prSet presAssocID="{0957589B-90EE-46CE-88F5-E9B15A493583}" presName="Name0" presStyleCnt="0">
        <dgm:presLayoutVars>
          <dgm:chMax val="7"/>
          <dgm:chPref val="7"/>
          <dgm:dir/>
        </dgm:presLayoutVars>
      </dgm:prSet>
      <dgm:spPr/>
    </dgm:pt>
    <dgm:pt modelId="{2F6C3F11-5B33-4760-982C-EF17911A5443}" type="pres">
      <dgm:prSet presAssocID="{0957589B-90EE-46CE-88F5-E9B15A493583}" presName="Name1" presStyleCnt="0"/>
      <dgm:spPr/>
    </dgm:pt>
    <dgm:pt modelId="{8C25D80E-5E44-4984-8AC9-B11A16B8E3C1}" type="pres">
      <dgm:prSet presAssocID="{0957589B-90EE-46CE-88F5-E9B15A493583}" presName="cycle" presStyleCnt="0"/>
      <dgm:spPr/>
    </dgm:pt>
    <dgm:pt modelId="{A996975B-621F-41B8-9BBC-D2FD4841A9C9}" type="pres">
      <dgm:prSet presAssocID="{0957589B-90EE-46CE-88F5-E9B15A493583}" presName="srcNode" presStyleLbl="node1" presStyleIdx="0" presStyleCnt="7"/>
      <dgm:spPr/>
    </dgm:pt>
    <dgm:pt modelId="{69B2FE96-1F01-4D75-86C3-2DB69F1034E8}" type="pres">
      <dgm:prSet presAssocID="{0957589B-90EE-46CE-88F5-E9B15A493583}" presName="conn" presStyleLbl="parChTrans1D2" presStyleIdx="0" presStyleCnt="1"/>
      <dgm:spPr/>
    </dgm:pt>
    <dgm:pt modelId="{11AA6FD0-235A-4D70-B63D-DD53F2A9C1BD}" type="pres">
      <dgm:prSet presAssocID="{0957589B-90EE-46CE-88F5-E9B15A493583}" presName="extraNode" presStyleLbl="node1" presStyleIdx="0" presStyleCnt="7"/>
      <dgm:spPr/>
    </dgm:pt>
    <dgm:pt modelId="{43AF4ED2-D104-4201-BA25-C7DD12BAF427}" type="pres">
      <dgm:prSet presAssocID="{0957589B-90EE-46CE-88F5-E9B15A493583}" presName="dstNode" presStyleLbl="node1" presStyleIdx="0" presStyleCnt="7"/>
      <dgm:spPr/>
    </dgm:pt>
    <dgm:pt modelId="{AAA77750-3A23-4851-B846-B5DE892A3DF0}" type="pres">
      <dgm:prSet presAssocID="{3E5454DD-F60B-47B3-9F86-6E2042C54CBC}" presName="text_1" presStyleLbl="node1" presStyleIdx="0" presStyleCnt="7">
        <dgm:presLayoutVars>
          <dgm:bulletEnabled val="1"/>
        </dgm:presLayoutVars>
      </dgm:prSet>
      <dgm:spPr/>
    </dgm:pt>
    <dgm:pt modelId="{DB74A629-76FE-4473-A7A6-9F2FAE266461}" type="pres">
      <dgm:prSet presAssocID="{3E5454DD-F60B-47B3-9F86-6E2042C54CBC}" presName="accent_1" presStyleCnt="0"/>
      <dgm:spPr/>
    </dgm:pt>
    <dgm:pt modelId="{839104F4-A295-4F8F-ADA5-9EB024E6B88D}" type="pres">
      <dgm:prSet presAssocID="{3E5454DD-F60B-47B3-9F86-6E2042C54CBC}" presName="accentRepeatNode" presStyleLbl="solidFgAcc1" presStyleIdx="0" presStyleCnt="7"/>
      <dgm:spPr/>
    </dgm:pt>
    <dgm:pt modelId="{AE840ED1-D8C7-4EDC-AD4D-20527784BEC5}" type="pres">
      <dgm:prSet presAssocID="{4E44AC41-6767-49B4-9C7C-5C2A9D5C6E63}" presName="text_2" presStyleLbl="node1" presStyleIdx="1" presStyleCnt="7" custLinFactNeighborX="400" custLinFactNeighborY="-9016">
        <dgm:presLayoutVars>
          <dgm:bulletEnabled val="1"/>
        </dgm:presLayoutVars>
      </dgm:prSet>
      <dgm:spPr/>
    </dgm:pt>
    <dgm:pt modelId="{2F5F752B-02B4-4350-B300-741F5E39044E}" type="pres">
      <dgm:prSet presAssocID="{4E44AC41-6767-49B4-9C7C-5C2A9D5C6E63}" presName="accent_2" presStyleCnt="0"/>
      <dgm:spPr/>
    </dgm:pt>
    <dgm:pt modelId="{979F7C5F-5F18-4207-B667-48B016155267}" type="pres">
      <dgm:prSet presAssocID="{4E44AC41-6767-49B4-9C7C-5C2A9D5C6E63}" presName="accentRepeatNode" presStyleLbl="solidFgAcc1" presStyleIdx="1" presStyleCnt="7"/>
      <dgm:spPr/>
    </dgm:pt>
    <dgm:pt modelId="{3BCEE995-93F8-439F-87E1-C5441CB6A7D5}" type="pres">
      <dgm:prSet presAssocID="{B48594B0-87AA-4B87-889D-5ADC3C2EFF76}" presName="text_3" presStyleLbl="node1" presStyleIdx="2" presStyleCnt="7">
        <dgm:presLayoutVars>
          <dgm:bulletEnabled val="1"/>
        </dgm:presLayoutVars>
      </dgm:prSet>
      <dgm:spPr/>
    </dgm:pt>
    <dgm:pt modelId="{3CBE18E0-959F-49AA-91FE-F5E67F256DCB}" type="pres">
      <dgm:prSet presAssocID="{B48594B0-87AA-4B87-889D-5ADC3C2EFF76}" presName="accent_3" presStyleCnt="0"/>
      <dgm:spPr/>
    </dgm:pt>
    <dgm:pt modelId="{B43DF9CD-005B-473C-B4EB-918A8858C883}" type="pres">
      <dgm:prSet presAssocID="{B48594B0-87AA-4B87-889D-5ADC3C2EFF76}" presName="accentRepeatNode" presStyleLbl="solidFgAcc1" presStyleIdx="2" presStyleCnt="7"/>
      <dgm:spPr/>
    </dgm:pt>
    <dgm:pt modelId="{BD11273A-74CF-4CE3-B637-DA40D4ECA6D7}" type="pres">
      <dgm:prSet presAssocID="{51D18D84-7ADD-45C3-A58B-3CFD23A9CDEB}" presName="text_4" presStyleLbl="node1" presStyleIdx="3" presStyleCnt="7">
        <dgm:presLayoutVars>
          <dgm:bulletEnabled val="1"/>
        </dgm:presLayoutVars>
      </dgm:prSet>
      <dgm:spPr/>
    </dgm:pt>
    <dgm:pt modelId="{E266A680-FC18-42BC-B1CF-77486AE50C02}" type="pres">
      <dgm:prSet presAssocID="{51D18D84-7ADD-45C3-A58B-3CFD23A9CDEB}" presName="accent_4" presStyleCnt="0"/>
      <dgm:spPr/>
    </dgm:pt>
    <dgm:pt modelId="{4E7C444C-B0E5-4667-B21C-05696FC8F752}" type="pres">
      <dgm:prSet presAssocID="{51D18D84-7ADD-45C3-A58B-3CFD23A9CDEB}" presName="accentRepeatNode" presStyleLbl="solidFgAcc1" presStyleIdx="3" presStyleCnt="7"/>
      <dgm:spPr/>
    </dgm:pt>
    <dgm:pt modelId="{224889A3-4090-467A-9EF0-19CB64FCFFB2}" type="pres">
      <dgm:prSet presAssocID="{F71004BC-E0EE-4FEF-8CF4-3CA282FE172A}" presName="text_5" presStyleLbl="node1" presStyleIdx="4" presStyleCnt="7">
        <dgm:presLayoutVars>
          <dgm:bulletEnabled val="1"/>
        </dgm:presLayoutVars>
      </dgm:prSet>
      <dgm:spPr/>
    </dgm:pt>
    <dgm:pt modelId="{ED11875D-C8A8-4527-AE70-F989753A63D4}" type="pres">
      <dgm:prSet presAssocID="{F71004BC-E0EE-4FEF-8CF4-3CA282FE172A}" presName="accent_5" presStyleCnt="0"/>
      <dgm:spPr/>
    </dgm:pt>
    <dgm:pt modelId="{5D64339A-AD40-4321-87C8-A945B1166E0B}" type="pres">
      <dgm:prSet presAssocID="{F71004BC-E0EE-4FEF-8CF4-3CA282FE172A}" presName="accentRepeatNode" presStyleLbl="solidFgAcc1" presStyleIdx="4" presStyleCnt="7"/>
      <dgm:spPr/>
    </dgm:pt>
    <dgm:pt modelId="{17BB3FED-389B-418E-B09F-17046A76FD63}" type="pres">
      <dgm:prSet presAssocID="{B175893A-3F35-4378-94D8-5231BDF5B5F2}" presName="text_6" presStyleLbl="node1" presStyleIdx="5" presStyleCnt="7">
        <dgm:presLayoutVars>
          <dgm:bulletEnabled val="1"/>
        </dgm:presLayoutVars>
      </dgm:prSet>
      <dgm:spPr/>
    </dgm:pt>
    <dgm:pt modelId="{C8CC323A-817A-466A-BA8D-9FC54F052490}" type="pres">
      <dgm:prSet presAssocID="{B175893A-3F35-4378-94D8-5231BDF5B5F2}" presName="accent_6" presStyleCnt="0"/>
      <dgm:spPr/>
    </dgm:pt>
    <dgm:pt modelId="{C1512FC0-BF5F-4159-B1D5-AA63F13563E8}" type="pres">
      <dgm:prSet presAssocID="{B175893A-3F35-4378-94D8-5231BDF5B5F2}" presName="accentRepeatNode" presStyleLbl="solidFgAcc1" presStyleIdx="5" presStyleCnt="7"/>
      <dgm:spPr/>
    </dgm:pt>
    <dgm:pt modelId="{C8B44190-8513-4DD3-9E61-E1BFEF9080EE}" type="pres">
      <dgm:prSet presAssocID="{707D71D8-FCB4-48DF-B20A-B1E8C90348C1}" presName="text_7" presStyleLbl="node1" presStyleIdx="6" presStyleCnt="7">
        <dgm:presLayoutVars>
          <dgm:bulletEnabled val="1"/>
        </dgm:presLayoutVars>
      </dgm:prSet>
      <dgm:spPr/>
    </dgm:pt>
    <dgm:pt modelId="{DE5322AA-DD43-4504-A902-5DB6E5FD1E33}" type="pres">
      <dgm:prSet presAssocID="{707D71D8-FCB4-48DF-B20A-B1E8C90348C1}" presName="accent_7" presStyleCnt="0"/>
      <dgm:spPr/>
    </dgm:pt>
    <dgm:pt modelId="{7CB73519-C090-4752-A01D-A8F1AD6F1DC4}" type="pres">
      <dgm:prSet presAssocID="{707D71D8-FCB4-48DF-B20A-B1E8C90348C1}" presName="accentRepeatNode" presStyleLbl="solidFgAcc1" presStyleIdx="6" presStyleCnt="7"/>
      <dgm:spPr/>
    </dgm:pt>
  </dgm:ptLst>
  <dgm:cxnLst>
    <dgm:cxn modelId="{E5371816-FB5C-4733-8122-3C525C395723}" type="presOf" srcId="{F71004BC-E0EE-4FEF-8CF4-3CA282FE172A}" destId="{224889A3-4090-467A-9EF0-19CB64FCFFB2}" srcOrd="0" destOrd="0" presId="urn:microsoft.com/office/officeart/2008/layout/VerticalCurvedList"/>
    <dgm:cxn modelId="{E438012C-B9D6-472C-8184-51252427FB2C}" type="presOf" srcId="{3E5454DD-F60B-47B3-9F86-6E2042C54CBC}" destId="{AAA77750-3A23-4851-B846-B5DE892A3DF0}" srcOrd="0" destOrd="0" presId="urn:microsoft.com/office/officeart/2008/layout/VerticalCurvedList"/>
    <dgm:cxn modelId="{2411FC2F-0EFD-4664-93F0-32B7FA2C846D}" type="presOf" srcId="{707D71D8-FCB4-48DF-B20A-B1E8C90348C1}" destId="{C8B44190-8513-4DD3-9E61-E1BFEF9080EE}" srcOrd="0" destOrd="0" presId="urn:microsoft.com/office/officeart/2008/layout/VerticalCurvedList"/>
    <dgm:cxn modelId="{DE15FF36-5D07-44CD-897D-C34E36058070}" srcId="{0957589B-90EE-46CE-88F5-E9B15A493583}" destId="{682B364A-D367-4326-B37F-26CC1101F032}" srcOrd="7" destOrd="0" parTransId="{A206CBF4-B1EA-4387-A0FC-2C6E559A0FB4}" sibTransId="{E665E222-33B2-4BD7-B774-3F074E20ADD5}"/>
    <dgm:cxn modelId="{D7E46F5B-BD05-466C-8BD9-55BC384042B6}" type="presOf" srcId="{B175893A-3F35-4378-94D8-5231BDF5B5F2}" destId="{17BB3FED-389B-418E-B09F-17046A76FD63}" srcOrd="0" destOrd="0" presId="urn:microsoft.com/office/officeart/2008/layout/VerticalCurvedList"/>
    <dgm:cxn modelId="{B1CA8E5C-E138-440C-8AE1-7DFEDCF82C89}" type="presOf" srcId="{6A061F04-7613-4EE3-AF66-F1C3BFB64029}" destId="{69B2FE96-1F01-4D75-86C3-2DB69F1034E8}" srcOrd="0" destOrd="0" presId="urn:microsoft.com/office/officeart/2008/layout/VerticalCurvedList"/>
    <dgm:cxn modelId="{269ABF65-86DF-4443-8EBC-4F4378AD16B6}" srcId="{0957589B-90EE-46CE-88F5-E9B15A493583}" destId="{4E44AC41-6767-49B4-9C7C-5C2A9D5C6E63}" srcOrd="1" destOrd="0" parTransId="{08AED2AA-931A-4F36-9DED-9CB504042502}" sibTransId="{6E195839-182C-4297-B5D7-4A542DEAAECB}"/>
    <dgm:cxn modelId="{4D607D69-0EDB-4A99-A801-315E336382D5}" srcId="{0957589B-90EE-46CE-88F5-E9B15A493583}" destId="{B48594B0-87AA-4B87-889D-5ADC3C2EFF76}" srcOrd="2" destOrd="0" parTransId="{AEE79356-8489-45CD-AD26-28F07EACEBB3}" sibTransId="{3D914E5B-5B94-44C0-937F-4EBD1B4558CE}"/>
    <dgm:cxn modelId="{C621AD50-6EFE-405D-BEBA-12CE1560EF17}" type="presOf" srcId="{4E44AC41-6767-49B4-9C7C-5C2A9D5C6E63}" destId="{AE840ED1-D8C7-4EDC-AD4D-20527784BEC5}" srcOrd="0" destOrd="0" presId="urn:microsoft.com/office/officeart/2008/layout/VerticalCurvedList"/>
    <dgm:cxn modelId="{AF660071-EB0F-4E84-9C0F-5D3CE7928D6D}" srcId="{0957589B-90EE-46CE-88F5-E9B15A493583}" destId="{707D71D8-FCB4-48DF-B20A-B1E8C90348C1}" srcOrd="6" destOrd="0" parTransId="{303E8F94-003C-46F9-9EA0-07BBFCB6DA52}" sibTransId="{7325AD25-A75B-4E45-99CA-357026A2EE67}"/>
    <dgm:cxn modelId="{B0B0237D-DDC2-4822-B87C-82D573548C29}" srcId="{0957589B-90EE-46CE-88F5-E9B15A493583}" destId="{B175893A-3F35-4378-94D8-5231BDF5B5F2}" srcOrd="5" destOrd="0" parTransId="{59BE1C85-8C3B-47EA-B3FD-DF129587EF2D}" sibTransId="{A880AF34-C38A-4242-BBBA-C0EB42E8423E}"/>
    <dgm:cxn modelId="{B4E8CCA2-A9CC-4C27-B164-003D825AA795}" srcId="{0957589B-90EE-46CE-88F5-E9B15A493583}" destId="{F71004BC-E0EE-4FEF-8CF4-3CA282FE172A}" srcOrd="4" destOrd="0" parTransId="{66F8C898-A703-4F98-BC42-F0FC7CFC9F6B}" sibTransId="{12F78EB2-241D-4E9C-BDD6-1853FE731054}"/>
    <dgm:cxn modelId="{6E736BB8-2BCD-4794-8102-9CF00D86112D}" type="presOf" srcId="{B48594B0-87AA-4B87-889D-5ADC3C2EFF76}" destId="{3BCEE995-93F8-439F-87E1-C5441CB6A7D5}" srcOrd="0" destOrd="0" presId="urn:microsoft.com/office/officeart/2008/layout/VerticalCurvedList"/>
    <dgm:cxn modelId="{480124B9-B3F9-46A7-9AA8-3EC74E1F3F46}" type="presOf" srcId="{51D18D84-7ADD-45C3-A58B-3CFD23A9CDEB}" destId="{BD11273A-74CF-4CE3-B637-DA40D4ECA6D7}" srcOrd="0" destOrd="0" presId="urn:microsoft.com/office/officeart/2008/layout/VerticalCurvedList"/>
    <dgm:cxn modelId="{37D091BC-47DF-4038-8496-A79F862196DD}" srcId="{0957589B-90EE-46CE-88F5-E9B15A493583}" destId="{88A8C1F4-DA9F-4BA8-A3FD-F0731206F1DC}" srcOrd="8" destOrd="0" parTransId="{33FAF3B4-2183-4E62-972E-D12B266F46C9}" sibTransId="{46834472-CA33-4EBD-B739-DD790A892C25}"/>
    <dgm:cxn modelId="{FBCBE5C7-08CC-4B6D-9CA5-D099FDF0E21A}" srcId="{0957589B-90EE-46CE-88F5-E9B15A493583}" destId="{51D18D84-7ADD-45C3-A58B-3CFD23A9CDEB}" srcOrd="3" destOrd="0" parTransId="{AC110F13-06D7-4E54-87E5-408BA6E684E9}" sibTransId="{78C09BBA-B188-4A64-A1C2-54A9E1600562}"/>
    <dgm:cxn modelId="{CE3187CB-0F66-4B21-ACFA-A615C8F2050E}" type="presOf" srcId="{0957589B-90EE-46CE-88F5-E9B15A493583}" destId="{3052A6D4-42C2-4A7D-BE5A-509B9F8EB348}" srcOrd="0" destOrd="0" presId="urn:microsoft.com/office/officeart/2008/layout/VerticalCurvedList"/>
    <dgm:cxn modelId="{A2D508E5-0FB3-4F42-A9D6-54D0F1E19192}" srcId="{0957589B-90EE-46CE-88F5-E9B15A493583}" destId="{3E5454DD-F60B-47B3-9F86-6E2042C54CBC}" srcOrd="0" destOrd="0" parTransId="{58433809-6435-4DF8-B72E-3552D21E488F}" sibTransId="{6A061F04-7613-4EE3-AF66-F1C3BFB64029}"/>
    <dgm:cxn modelId="{09B5F9ED-2064-49C4-8769-26EA887C55D2}" type="presParOf" srcId="{3052A6D4-42C2-4A7D-BE5A-509B9F8EB348}" destId="{2F6C3F11-5B33-4760-982C-EF17911A5443}" srcOrd="0" destOrd="0" presId="urn:microsoft.com/office/officeart/2008/layout/VerticalCurvedList"/>
    <dgm:cxn modelId="{8F31AB8A-5098-41DA-87D9-731713D09D52}" type="presParOf" srcId="{2F6C3F11-5B33-4760-982C-EF17911A5443}" destId="{8C25D80E-5E44-4984-8AC9-B11A16B8E3C1}" srcOrd="0" destOrd="0" presId="urn:microsoft.com/office/officeart/2008/layout/VerticalCurvedList"/>
    <dgm:cxn modelId="{D0276C5B-8204-4B21-AE15-87445E80A8E2}" type="presParOf" srcId="{8C25D80E-5E44-4984-8AC9-B11A16B8E3C1}" destId="{A996975B-621F-41B8-9BBC-D2FD4841A9C9}" srcOrd="0" destOrd="0" presId="urn:microsoft.com/office/officeart/2008/layout/VerticalCurvedList"/>
    <dgm:cxn modelId="{C601B0F8-F88C-4AD5-8421-D869F1C2D5B1}" type="presParOf" srcId="{8C25D80E-5E44-4984-8AC9-B11A16B8E3C1}" destId="{69B2FE96-1F01-4D75-86C3-2DB69F1034E8}" srcOrd="1" destOrd="0" presId="urn:microsoft.com/office/officeart/2008/layout/VerticalCurvedList"/>
    <dgm:cxn modelId="{6FD7C3A9-8444-4376-AD74-6397E6D8C28B}" type="presParOf" srcId="{8C25D80E-5E44-4984-8AC9-B11A16B8E3C1}" destId="{11AA6FD0-235A-4D70-B63D-DD53F2A9C1BD}" srcOrd="2" destOrd="0" presId="urn:microsoft.com/office/officeart/2008/layout/VerticalCurvedList"/>
    <dgm:cxn modelId="{F099F917-0AD4-4756-9E90-FC7768B3F632}" type="presParOf" srcId="{8C25D80E-5E44-4984-8AC9-B11A16B8E3C1}" destId="{43AF4ED2-D104-4201-BA25-C7DD12BAF427}" srcOrd="3" destOrd="0" presId="urn:microsoft.com/office/officeart/2008/layout/VerticalCurvedList"/>
    <dgm:cxn modelId="{979C3BD0-6C13-4B9A-802C-6F9E38C0F8BF}" type="presParOf" srcId="{2F6C3F11-5B33-4760-982C-EF17911A5443}" destId="{AAA77750-3A23-4851-B846-B5DE892A3DF0}" srcOrd="1" destOrd="0" presId="urn:microsoft.com/office/officeart/2008/layout/VerticalCurvedList"/>
    <dgm:cxn modelId="{2535ABC4-9900-4259-B278-0A2600B3D7F0}" type="presParOf" srcId="{2F6C3F11-5B33-4760-982C-EF17911A5443}" destId="{DB74A629-76FE-4473-A7A6-9F2FAE266461}" srcOrd="2" destOrd="0" presId="urn:microsoft.com/office/officeart/2008/layout/VerticalCurvedList"/>
    <dgm:cxn modelId="{A699B768-1110-400E-9A08-5525864B856F}" type="presParOf" srcId="{DB74A629-76FE-4473-A7A6-9F2FAE266461}" destId="{839104F4-A295-4F8F-ADA5-9EB024E6B88D}" srcOrd="0" destOrd="0" presId="urn:microsoft.com/office/officeart/2008/layout/VerticalCurvedList"/>
    <dgm:cxn modelId="{61E76B6E-869C-4D57-A933-3F9F16A70828}" type="presParOf" srcId="{2F6C3F11-5B33-4760-982C-EF17911A5443}" destId="{AE840ED1-D8C7-4EDC-AD4D-20527784BEC5}" srcOrd="3" destOrd="0" presId="urn:microsoft.com/office/officeart/2008/layout/VerticalCurvedList"/>
    <dgm:cxn modelId="{37D9A2C7-680F-4110-9FD6-E2B5169E8236}" type="presParOf" srcId="{2F6C3F11-5B33-4760-982C-EF17911A5443}" destId="{2F5F752B-02B4-4350-B300-741F5E39044E}" srcOrd="4" destOrd="0" presId="urn:microsoft.com/office/officeart/2008/layout/VerticalCurvedList"/>
    <dgm:cxn modelId="{D4883755-F1A4-4F81-87C6-19F67ECB9DF0}" type="presParOf" srcId="{2F5F752B-02B4-4350-B300-741F5E39044E}" destId="{979F7C5F-5F18-4207-B667-48B016155267}" srcOrd="0" destOrd="0" presId="urn:microsoft.com/office/officeart/2008/layout/VerticalCurvedList"/>
    <dgm:cxn modelId="{8FEA811C-398B-4DF8-B02E-43FFA111F25B}" type="presParOf" srcId="{2F6C3F11-5B33-4760-982C-EF17911A5443}" destId="{3BCEE995-93F8-439F-87E1-C5441CB6A7D5}" srcOrd="5" destOrd="0" presId="urn:microsoft.com/office/officeart/2008/layout/VerticalCurvedList"/>
    <dgm:cxn modelId="{56C3434B-FA6B-4119-87E4-454CB9881135}" type="presParOf" srcId="{2F6C3F11-5B33-4760-982C-EF17911A5443}" destId="{3CBE18E0-959F-49AA-91FE-F5E67F256DCB}" srcOrd="6" destOrd="0" presId="urn:microsoft.com/office/officeart/2008/layout/VerticalCurvedList"/>
    <dgm:cxn modelId="{D0511178-245D-443B-9C1C-310E8B656430}" type="presParOf" srcId="{3CBE18E0-959F-49AA-91FE-F5E67F256DCB}" destId="{B43DF9CD-005B-473C-B4EB-918A8858C883}" srcOrd="0" destOrd="0" presId="urn:microsoft.com/office/officeart/2008/layout/VerticalCurvedList"/>
    <dgm:cxn modelId="{2B6025DE-FA86-45E0-AE5C-BABFAB80D051}" type="presParOf" srcId="{2F6C3F11-5B33-4760-982C-EF17911A5443}" destId="{BD11273A-74CF-4CE3-B637-DA40D4ECA6D7}" srcOrd="7" destOrd="0" presId="urn:microsoft.com/office/officeart/2008/layout/VerticalCurvedList"/>
    <dgm:cxn modelId="{4EE2E479-E646-44B0-A7F2-86B4F90FB4B4}" type="presParOf" srcId="{2F6C3F11-5B33-4760-982C-EF17911A5443}" destId="{E266A680-FC18-42BC-B1CF-77486AE50C02}" srcOrd="8" destOrd="0" presId="urn:microsoft.com/office/officeart/2008/layout/VerticalCurvedList"/>
    <dgm:cxn modelId="{EC27E789-9B96-4513-A3FB-8DB352FA4584}" type="presParOf" srcId="{E266A680-FC18-42BC-B1CF-77486AE50C02}" destId="{4E7C444C-B0E5-4667-B21C-05696FC8F752}" srcOrd="0" destOrd="0" presId="urn:microsoft.com/office/officeart/2008/layout/VerticalCurvedList"/>
    <dgm:cxn modelId="{230AF1D6-5D90-4D36-BFBE-491A25876C55}" type="presParOf" srcId="{2F6C3F11-5B33-4760-982C-EF17911A5443}" destId="{224889A3-4090-467A-9EF0-19CB64FCFFB2}" srcOrd="9" destOrd="0" presId="urn:microsoft.com/office/officeart/2008/layout/VerticalCurvedList"/>
    <dgm:cxn modelId="{C11ADDF1-9409-436F-A679-21D197473CAB}" type="presParOf" srcId="{2F6C3F11-5B33-4760-982C-EF17911A5443}" destId="{ED11875D-C8A8-4527-AE70-F989753A63D4}" srcOrd="10" destOrd="0" presId="urn:microsoft.com/office/officeart/2008/layout/VerticalCurvedList"/>
    <dgm:cxn modelId="{1777E53B-11CE-4247-BAA4-54757F3FE820}" type="presParOf" srcId="{ED11875D-C8A8-4527-AE70-F989753A63D4}" destId="{5D64339A-AD40-4321-87C8-A945B1166E0B}" srcOrd="0" destOrd="0" presId="urn:microsoft.com/office/officeart/2008/layout/VerticalCurvedList"/>
    <dgm:cxn modelId="{1B6B98FB-6016-4A6A-AB15-79388C469205}" type="presParOf" srcId="{2F6C3F11-5B33-4760-982C-EF17911A5443}" destId="{17BB3FED-389B-418E-B09F-17046A76FD63}" srcOrd="11" destOrd="0" presId="urn:microsoft.com/office/officeart/2008/layout/VerticalCurvedList"/>
    <dgm:cxn modelId="{F1BE2447-5EAA-444D-946E-759A592F2788}" type="presParOf" srcId="{2F6C3F11-5B33-4760-982C-EF17911A5443}" destId="{C8CC323A-817A-466A-BA8D-9FC54F052490}" srcOrd="12" destOrd="0" presId="urn:microsoft.com/office/officeart/2008/layout/VerticalCurvedList"/>
    <dgm:cxn modelId="{E3F550CB-6A05-4D86-9A00-59054AD37148}" type="presParOf" srcId="{C8CC323A-817A-466A-BA8D-9FC54F052490}" destId="{C1512FC0-BF5F-4159-B1D5-AA63F13563E8}" srcOrd="0" destOrd="0" presId="urn:microsoft.com/office/officeart/2008/layout/VerticalCurvedList"/>
    <dgm:cxn modelId="{D17BFC05-9413-40C6-8109-A09362C2814F}" type="presParOf" srcId="{2F6C3F11-5B33-4760-982C-EF17911A5443}" destId="{C8B44190-8513-4DD3-9E61-E1BFEF9080EE}" srcOrd="13" destOrd="0" presId="urn:microsoft.com/office/officeart/2008/layout/VerticalCurvedList"/>
    <dgm:cxn modelId="{0F2A9C66-45C3-4C23-8030-6011EEAAD3D8}" type="presParOf" srcId="{2F6C3F11-5B33-4760-982C-EF17911A5443}" destId="{DE5322AA-DD43-4504-A902-5DB6E5FD1E33}" srcOrd="14" destOrd="0" presId="urn:microsoft.com/office/officeart/2008/layout/VerticalCurvedList"/>
    <dgm:cxn modelId="{3ACFDF7B-D559-4BEA-96BB-99D8D734D2F6}" type="presParOf" srcId="{DE5322AA-DD43-4504-A902-5DB6E5FD1E33}" destId="{7CB73519-C090-4752-A01D-A8F1AD6F1DC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B2FE96-1F01-4D75-86C3-2DB69F1034E8}">
      <dsp:nvSpPr>
        <dsp:cNvPr id="0" name=""/>
        <dsp:cNvSpPr/>
      </dsp:nvSpPr>
      <dsp:spPr>
        <a:xfrm>
          <a:off x="-3861539" y="-593003"/>
          <a:ext cx="4602307" cy="4602307"/>
        </a:xfrm>
        <a:prstGeom prst="blockArc">
          <a:avLst>
            <a:gd name="adj1" fmla="val 18900000"/>
            <a:gd name="adj2" fmla="val 2700000"/>
            <a:gd name="adj3" fmla="val 469"/>
          </a:avLst>
        </a:prstGeom>
        <a:noFill/>
        <a:ln w="19050"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AA77750-3A23-4851-B846-B5DE892A3DF0}">
      <dsp:nvSpPr>
        <dsp:cNvPr id="0" name=""/>
        <dsp:cNvSpPr/>
      </dsp:nvSpPr>
      <dsp:spPr>
        <a:xfrm>
          <a:off x="240304" y="155304"/>
          <a:ext cx="2615521"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Loan amount</a:t>
          </a:r>
          <a:endParaRPr lang="en-IN" sz="1600" kern="1200" dirty="0"/>
        </a:p>
      </dsp:txBody>
      <dsp:txXfrm>
        <a:off x="240304" y="155304"/>
        <a:ext cx="2615521" cy="310473"/>
      </dsp:txXfrm>
    </dsp:sp>
    <dsp:sp modelId="{839104F4-A295-4F8F-ADA5-9EB024E6B88D}">
      <dsp:nvSpPr>
        <dsp:cNvPr id="0" name=""/>
        <dsp:cNvSpPr/>
      </dsp:nvSpPr>
      <dsp:spPr>
        <a:xfrm>
          <a:off x="46258" y="116495"/>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E840ED1-D8C7-4EDC-AD4D-20527784BEC5}">
      <dsp:nvSpPr>
        <dsp:cNvPr id="0" name=""/>
        <dsp:cNvSpPr/>
      </dsp:nvSpPr>
      <dsp:spPr>
        <a:xfrm>
          <a:off x="530803" y="593296"/>
          <a:ext cx="2334360"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Applicant income</a:t>
          </a:r>
          <a:endParaRPr lang="en-IN" sz="1600" kern="1200" dirty="0"/>
        </a:p>
      </dsp:txBody>
      <dsp:txXfrm>
        <a:off x="530803" y="593296"/>
        <a:ext cx="2334360" cy="310473"/>
      </dsp:txXfrm>
    </dsp:sp>
    <dsp:sp modelId="{979F7C5F-5F18-4207-B667-48B016155267}">
      <dsp:nvSpPr>
        <dsp:cNvPr id="0" name=""/>
        <dsp:cNvSpPr/>
      </dsp:nvSpPr>
      <dsp:spPr>
        <a:xfrm>
          <a:off x="327419" y="582479"/>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BCEE995-93F8-439F-87E1-C5441CB6A7D5}">
      <dsp:nvSpPr>
        <dsp:cNvPr id="0" name=""/>
        <dsp:cNvSpPr/>
      </dsp:nvSpPr>
      <dsp:spPr>
        <a:xfrm>
          <a:off x="675540" y="1086930"/>
          <a:ext cx="2180285"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Credit history</a:t>
          </a:r>
        </a:p>
      </dsp:txBody>
      <dsp:txXfrm>
        <a:off x="675540" y="1086930"/>
        <a:ext cx="2180285" cy="310473"/>
      </dsp:txXfrm>
    </dsp:sp>
    <dsp:sp modelId="{B43DF9CD-005B-473C-B4EB-918A8858C883}">
      <dsp:nvSpPr>
        <dsp:cNvPr id="0" name=""/>
        <dsp:cNvSpPr/>
      </dsp:nvSpPr>
      <dsp:spPr>
        <a:xfrm>
          <a:off x="481494" y="1048120"/>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D11273A-74CF-4CE3-B637-DA40D4ECA6D7}">
      <dsp:nvSpPr>
        <dsp:cNvPr id="0" name=""/>
        <dsp:cNvSpPr/>
      </dsp:nvSpPr>
      <dsp:spPr>
        <a:xfrm>
          <a:off x="724735" y="1552913"/>
          <a:ext cx="2131090"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a:t>Gender</a:t>
          </a:r>
          <a:endParaRPr lang="en-US" sz="1600" kern="1200" dirty="0"/>
        </a:p>
      </dsp:txBody>
      <dsp:txXfrm>
        <a:off x="724735" y="1552913"/>
        <a:ext cx="2131090" cy="310473"/>
      </dsp:txXfrm>
    </dsp:sp>
    <dsp:sp modelId="{4E7C444C-B0E5-4667-B21C-05696FC8F752}">
      <dsp:nvSpPr>
        <dsp:cNvPr id="0" name=""/>
        <dsp:cNvSpPr/>
      </dsp:nvSpPr>
      <dsp:spPr>
        <a:xfrm>
          <a:off x="530689" y="1514104"/>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24889A3-4090-467A-9EF0-19CB64FCFFB2}">
      <dsp:nvSpPr>
        <dsp:cNvPr id="0" name=""/>
        <dsp:cNvSpPr/>
      </dsp:nvSpPr>
      <dsp:spPr>
        <a:xfrm>
          <a:off x="675540" y="2018896"/>
          <a:ext cx="2180285"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a:t>Marital status</a:t>
          </a:r>
          <a:endParaRPr lang="en-US" sz="1600" kern="1200" dirty="0"/>
        </a:p>
      </dsp:txBody>
      <dsp:txXfrm>
        <a:off x="675540" y="2018896"/>
        <a:ext cx="2180285" cy="310473"/>
      </dsp:txXfrm>
    </dsp:sp>
    <dsp:sp modelId="{5D64339A-AD40-4321-87C8-A945B1166E0B}">
      <dsp:nvSpPr>
        <dsp:cNvPr id="0" name=""/>
        <dsp:cNvSpPr/>
      </dsp:nvSpPr>
      <dsp:spPr>
        <a:xfrm>
          <a:off x="481494" y="1980087"/>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7BB3FED-389B-418E-B09F-17046A76FD63}">
      <dsp:nvSpPr>
        <dsp:cNvPr id="0" name=""/>
        <dsp:cNvSpPr/>
      </dsp:nvSpPr>
      <dsp:spPr>
        <a:xfrm>
          <a:off x="521465" y="2484538"/>
          <a:ext cx="2334360"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Property area</a:t>
          </a:r>
        </a:p>
      </dsp:txBody>
      <dsp:txXfrm>
        <a:off x="521465" y="2484538"/>
        <a:ext cx="2334360" cy="310473"/>
      </dsp:txXfrm>
    </dsp:sp>
    <dsp:sp modelId="{C1512FC0-BF5F-4159-B1D5-AA63F13563E8}">
      <dsp:nvSpPr>
        <dsp:cNvPr id="0" name=""/>
        <dsp:cNvSpPr/>
      </dsp:nvSpPr>
      <dsp:spPr>
        <a:xfrm>
          <a:off x="327419" y="2445729"/>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8B44190-8513-4DD3-9E61-E1BFEF9080EE}">
      <dsp:nvSpPr>
        <dsp:cNvPr id="0" name=""/>
        <dsp:cNvSpPr/>
      </dsp:nvSpPr>
      <dsp:spPr>
        <a:xfrm>
          <a:off x="240304" y="2950521"/>
          <a:ext cx="2615521"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Co-applicant income</a:t>
          </a:r>
        </a:p>
      </dsp:txBody>
      <dsp:txXfrm>
        <a:off x="240304" y="2950521"/>
        <a:ext cx="2615521" cy="310473"/>
      </dsp:txXfrm>
    </dsp:sp>
    <dsp:sp modelId="{7CB73519-C090-4752-A01D-A8F1AD6F1DC4}">
      <dsp:nvSpPr>
        <dsp:cNvPr id="0" name=""/>
        <dsp:cNvSpPr/>
      </dsp:nvSpPr>
      <dsp:spPr>
        <a:xfrm>
          <a:off x="46258" y="2911712"/>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smtClean="0"/>
              <a:t>5/11/2023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66227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664C608-40B1-4030-A28D-5B74BC98ADCE}" type="datetimeFigureOut">
              <a:rPr lang="en-US" smtClean="0"/>
              <a:t>5/11/2023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622913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8664C608-40B1-4030-A28D-5B74BC98ADCE}" type="datetimeFigureOut">
              <a:rPr lang="en-US" smtClean="0"/>
              <a:t>5/11/2023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0903147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8664C608-40B1-4030-A28D-5B74BC98ADCE}" type="datetimeFigureOut">
              <a:rPr lang="en-US" smtClean="0"/>
              <a:t>5/11/2023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43092795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664C608-40B1-4030-A28D-5B74BC98ADCE}" type="datetimeFigureOut">
              <a:rPr lang="en-US" smtClean="0"/>
              <a:t>5/11/2023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8200895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664C608-40B1-4030-A28D-5B74BC98ADCE}" type="datetimeFigureOut">
              <a:rPr lang="en-US" smtClean="0"/>
              <a:t>5/11/2023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092752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664C608-40B1-4030-A28D-5B74BC98ADCE}" type="datetimeFigureOut">
              <a:rPr lang="en-US" smtClean="0"/>
              <a:t>5/11/2023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564581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5/11/2023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2985827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5/11/2023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328237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82F5661D-6934-4B32-B92C-470368BF1EC6}" type="datetimeFigureOut">
              <a:rPr lang="en-US" smtClean="0"/>
              <a:t>5/11/2023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853543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F822A4-8DA6-4447-9B1F-C5DB58435268}" type="datetimeFigureOut">
              <a:rPr lang="en-US" smtClean="0"/>
              <a:t>5/11/2023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90666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5/11/2023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82215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5/11/2023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91001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677919A6-33EB-49BD-A62F-1FA56B9F9712}" type="datetimeFigureOut">
              <a:rPr lang="en-US" smtClean="0"/>
              <a:t>5/11/2023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233207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A4E7D1B-D673-4CF6-8672-009D42ABD2A0}" type="datetimeFigureOut">
              <a:rPr lang="en-US" smtClean="0"/>
              <a:t>5/11/2023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146443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DA16AA21-1863-4931-97CB-99D0A168701B}" type="datetimeFigureOut">
              <a:rPr lang="en-US" smtClean="0"/>
              <a:t>5/11/2023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3711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5/11/2023</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0750859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664C608-40B1-4030-A28D-5B74BC98ADCE}" type="datetimeFigureOut">
              <a:rPr lang="en-US" smtClean="0"/>
              <a:t>5/11/2023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0128418"/>
      </p:ext>
    </p:extLst>
  </p:cSld>
  <p:clrMap bg1="dk1" tx1="lt1" bg2="dk2" tx2="lt2" accent1="accent1" accent2="accent2" accent3="accent3" accent4="accent4" accent5="accent5" accent6="accent6" hlink="hlink" folHlink="folHlink"/>
  <p:sldLayoutIdLst>
    <p:sldLayoutId id="2147484045" r:id="rId1"/>
    <p:sldLayoutId id="2147484046" r:id="rId2"/>
    <p:sldLayoutId id="2147484047" r:id="rId3"/>
    <p:sldLayoutId id="2147484048" r:id="rId4"/>
    <p:sldLayoutId id="2147484049" r:id="rId5"/>
    <p:sldLayoutId id="2147484050" r:id="rId6"/>
    <p:sldLayoutId id="2147484051" r:id="rId7"/>
    <p:sldLayoutId id="2147484052" r:id="rId8"/>
    <p:sldLayoutId id="2147484053" r:id="rId9"/>
    <p:sldLayoutId id="2147484054" r:id="rId10"/>
    <p:sldLayoutId id="2147484055" r:id="rId11"/>
    <p:sldLayoutId id="2147484056" r:id="rId12"/>
    <p:sldLayoutId id="2147484057" r:id="rId13"/>
    <p:sldLayoutId id="2147484058" r:id="rId14"/>
    <p:sldLayoutId id="2147484059" r:id="rId15"/>
    <p:sldLayoutId id="2147484060" r:id="rId16"/>
    <p:sldLayoutId id="2147484061"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4.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Loan eligibility Prediction</a:t>
            </a:r>
          </a:p>
        </p:txBody>
      </p:sp>
      <p:sp>
        <p:nvSpPr>
          <p:cNvPr id="3" name="Content Placeholder 2"/>
          <p:cNvSpPr>
            <a:spLocks noGrp="1"/>
          </p:cNvSpPr>
          <p:nvPr>
            <p:ph idx="1"/>
          </p:nvPr>
        </p:nvSpPr>
        <p:spPr>
          <a:xfrm>
            <a:off x="646111" y="1391566"/>
            <a:ext cx="4916488" cy="461682"/>
          </a:xfrm>
        </p:spPr>
        <p:txBody>
          <a:bodyPr/>
          <a:lstStyle/>
          <a:p>
            <a:pPr marL="0" indent="0">
              <a:buNone/>
            </a:pPr>
            <a:r>
              <a:rPr lang="en-US" dirty="0"/>
              <a:t>By using python jupyter notebook</a:t>
            </a:r>
            <a:endParaRPr lang="en-IN" dirty="0"/>
          </a:p>
          <a:p>
            <a:endParaRPr lang="en-US" dirty="0"/>
          </a:p>
        </p:txBody>
      </p:sp>
      <p:pic>
        <p:nvPicPr>
          <p:cNvPr id="4" name="Picture 3"/>
          <p:cNvPicPr>
            <a:picLocks noChangeAspect="1"/>
          </p:cNvPicPr>
          <p:nvPr/>
        </p:nvPicPr>
        <p:blipFill rotWithShape="1">
          <a:blip r:embed="rId2"/>
          <a:srcRect l="11093" t="31037" r="34148" b="10122"/>
          <a:stretch/>
        </p:blipFill>
        <p:spPr>
          <a:xfrm>
            <a:off x="544000" y="2285999"/>
            <a:ext cx="6488172" cy="4140299"/>
          </a:xfrm>
          <a:prstGeom prst="rect">
            <a:avLst/>
          </a:prstGeom>
        </p:spPr>
      </p:pic>
      <p:sp>
        <p:nvSpPr>
          <p:cNvPr id="5" name="TextBox 4">
            <a:extLst>
              <a:ext uri="{FF2B5EF4-FFF2-40B4-BE49-F238E27FC236}">
                <a16:creationId xmlns:a16="http://schemas.microsoft.com/office/drawing/2014/main" id="{4AD2FFC0-1770-734B-9086-6279570466EA}"/>
              </a:ext>
            </a:extLst>
          </p:cNvPr>
          <p:cNvSpPr txBox="1"/>
          <p:nvPr/>
        </p:nvSpPr>
        <p:spPr>
          <a:xfrm>
            <a:off x="8447314" y="4429828"/>
            <a:ext cx="3479643" cy="1107996"/>
          </a:xfrm>
          <a:prstGeom prst="rect">
            <a:avLst/>
          </a:prstGeom>
          <a:noFill/>
        </p:spPr>
        <p:txBody>
          <a:bodyPr wrap="square" rtlCol="0">
            <a:spAutoFit/>
          </a:bodyPr>
          <a:lstStyle/>
          <a:p>
            <a:r>
              <a:rPr lang="en-IN" sz="2400" b="1" dirty="0"/>
              <a:t>Dhanashri Sontakke </a:t>
            </a:r>
          </a:p>
          <a:p>
            <a:endParaRPr lang="en-IN" sz="2400" b="1" dirty="0">
              <a:solidFill>
                <a:schemeClr val="bg1"/>
              </a:solidFill>
            </a:endParaRPr>
          </a:p>
          <a:p>
            <a:endParaRPr lang="en-IN" dirty="0"/>
          </a:p>
        </p:txBody>
      </p:sp>
      <p:sp>
        <p:nvSpPr>
          <p:cNvPr id="6" name="TextBox 5">
            <a:extLst>
              <a:ext uri="{FF2B5EF4-FFF2-40B4-BE49-F238E27FC236}">
                <a16:creationId xmlns:a16="http://schemas.microsoft.com/office/drawing/2014/main" id="{A93E3151-0D66-FAC7-1DE8-76848433C71B}"/>
              </a:ext>
            </a:extLst>
          </p:cNvPr>
          <p:cNvSpPr txBox="1"/>
          <p:nvPr/>
        </p:nvSpPr>
        <p:spPr>
          <a:xfrm>
            <a:off x="8447315" y="3951514"/>
            <a:ext cx="3078764" cy="461665"/>
          </a:xfrm>
          <a:prstGeom prst="rect">
            <a:avLst/>
          </a:prstGeom>
          <a:noFill/>
        </p:spPr>
        <p:txBody>
          <a:bodyPr wrap="square" rtlCol="0">
            <a:spAutoFit/>
          </a:bodyPr>
          <a:lstStyle/>
          <a:p>
            <a:r>
              <a:rPr lang="en-US" sz="2400" b="1" u="sng" dirty="0">
                <a:solidFill>
                  <a:srgbClr val="00B0F0"/>
                </a:solidFill>
              </a:rPr>
              <a:t>Represented By</a:t>
            </a:r>
            <a:endParaRPr lang="en-IN" sz="2400" b="1" u="sng" dirty="0">
              <a:solidFill>
                <a:srgbClr val="00B0F0"/>
              </a:solidFill>
            </a:endParaRPr>
          </a:p>
        </p:txBody>
      </p:sp>
    </p:spTree>
    <p:extLst>
      <p:ext uri="{BB962C8B-B14F-4D97-AF65-F5344CB8AC3E}">
        <p14:creationId xmlns:p14="http://schemas.microsoft.com/office/powerpoint/2010/main" val="321736138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Model Selection and Training</a:t>
            </a:r>
            <a:br>
              <a:rPr lang="en-US" u="sng" dirty="0"/>
            </a:br>
            <a:endParaRPr lang="en-US" u="sng" dirty="0"/>
          </a:p>
        </p:txBody>
      </p:sp>
      <p:sp>
        <p:nvSpPr>
          <p:cNvPr id="3" name="Content Placeholder 2"/>
          <p:cNvSpPr>
            <a:spLocks noGrp="1"/>
          </p:cNvSpPr>
          <p:nvPr>
            <p:ph idx="1"/>
          </p:nvPr>
        </p:nvSpPr>
        <p:spPr>
          <a:xfrm>
            <a:off x="337458" y="2100942"/>
            <a:ext cx="6999513" cy="3592286"/>
          </a:xfrm>
        </p:spPr>
        <p:txBody>
          <a:bodyPr/>
          <a:lstStyle/>
          <a:p>
            <a:r>
              <a:rPr lang="en-US" dirty="0"/>
              <a:t>Once the features have been selected and engineered, the next step is to choose a machine learning algorithm that is best suited for the task of loan approval prediction. There are several algorithms to choose from, including logistic regression, decision trees, and random forests.</a:t>
            </a:r>
          </a:p>
          <a:p>
            <a:r>
              <a:rPr lang="en-US" dirty="0"/>
              <a:t>After selecting the algorithm, the model must be trained using the preprocessed data. This involves splitting the data into training and testing sets, fitting the model to the training data, and evaluating its performance on the testing data.</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50630" y="1853248"/>
            <a:ext cx="3722914" cy="3722914"/>
          </a:xfrm>
          <a:prstGeom prst="rect">
            <a:avLst/>
          </a:prstGeom>
        </p:spPr>
      </p:pic>
    </p:spTree>
    <p:extLst>
      <p:ext uri="{BB962C8B-B14F-4D97-AF65-F5344CB8AC3E}">
        <p14:creationId xmlns:p14="http://schemas.microsoft.com/office/powerpoint/2010/main" val="2881754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Model Evaluation and Optimization</a:t>
            </a:r>
            <a:br>
              <a:rPr lang="en-US" u="sng" dirty="0"/>
            </a:br>
            <a:endParaRPr lang="en-US" u="sng" dirty="0"/>
          </a:p>
        </p:txBody>
      </p:sp>
      <p:sp>
        <p:nvSpPr>
          <p:cNvPr id="3" name="Content Placeholder 2"/>
          <p:cNvSpPr>
            <a:spLocks noGrp="1"/>
          </p:cNvSpPr>
          <p:nvPr>
            <p:ph idx="1"/>
          </p:nvPr>
        </p:nvSpPr>
        <p:spPr>
          <a:xfrm>
            <a:off x="403840" y="2505528"/>
            <a:ext cx="6900475" cy="3840843"/>
          </a:xfrm>
        </p:spPr>
        <p:txBody>
          <a:bodyPr/>
          <a:lstStyle/>
          <a:p>
            <a:r>
              <a:rPr lang="en-US" dirty="0"/>
              <a:t>Once the model has been trained, its performance must be evaluated to determine its accuracy in predicting loan approval. </a:t>
            </a:r>
          </a:p>
          <a:p>
            <a:r>
              <a:rPr lang="en-US" dirty="0"/>
              <a:t>If the model's performance is not satisfactory, it can be optimized by adjusting its hyper parameters or by using a different algorithm. The optimization process involves fine-tuning the model until its performance meets the desired level of accuracy.</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7600" y="2505528"/>
            <a:ext cx="3897085" cy="3897085"/>
          </a:xfrm>
          <a:prstGeom prst="rect">
            <a:avLst/>
          </a:prstGeom>
        </p:spPr>
      </p:pic>
    </p:spTree>
    <p:extLst>
      <p:ext uri="{BB962C8B-B14F-4D97-AF65-F5344CB8AC3E}">
        <p14:creationId xmlns:p14="http://schemas.microsoft.com/office/powerpoint/2010/main" val="26519530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Conclusion</a:t>
            </a:r>
            <a:br>
              <a:rPr lang="en-US" b="1" dirty="0"/>
            </a:br>
            <a:endParaRPr lang="en-US" dirty="0"/>
          </a:p>
        </p:txBody>
      </p:sp>
      <p:sp>
        <p:nvSpPr>
          <p:cNvPr id="3" name="Content Placeholder 2"/>
          <p:cNvSpPr>
            <a:spLocks noGrp="1"/>
          </p:cNvSpPr>
          <p:nvPr>
            <p:ph idx="1"/>
          </p:nvPr>
        </p:nvSpPr>
        <p:spPr>
          <a:xfrm>
            <a:off x="293915" y="1992085"/>
            <a:ext cx="7141028" cy="3624943"/>
          </a:xfrm>
        </p:spPr>
        <p:txBody>
          <a:bodyPr>
            <a:normAutofit/>
          </a:bodyPr>
          <a:lstStyle/>
          <a:p>
            <a:r>
              <a:rPr lang="en-US" dirty="0"/>
              <a:t>In conclusion, the prediction of loan approval using Python and machine learning algorithms is a powerful tool for the banking industry. By collecting and preprocessing data, selecting and engineering features, selecting and training a model, and evaluating and optimizing its performance, loan approval can be predicted with high accuracy.</a:t>
            </a:r>
          </a:p>
          <a:p>
            <a:r>
              <a:rPr lang="en-US" dirty="0"/>
              <a:t>This technology has the potential to revolutionize the loan approval process, making it faster, more efficient, and more accurate than ever before.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3541" y="1812470"/>
            <a:ext cx="3984171" cy="3984171"/>
          </a:xfrm>
          <a:prstGeom prst="rect">
            <a:avLst/>
          </a:prstGeom>
        </p:spPr>
      </p:pic>
    </p:spTree>
    <p:extLst>
      <p:ext uri="{BB962C8B-B14F-4D97-AF65-F5344CB8AC3E}">
        <p14:creationId xmlns:p14="http://schemas.microsoft.com/office/powerpoint/2010/main" val="1090624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2999" y="903515"/>
            <a:ext cx="9525000" cy="5312228"/>
          </a:xfrm>
          <a:prstGeom prst="rect">
            <a:avLst/>
          </a:prstGeom>
        </p:spPr>
      </p:pic>
    </p:spTree>
    <p:extLst>
      <p:ext uri="{BB962C8B-B14F-4D97-AF65-F5344CB8AC3E}">
        <p14:creationId xmlns:p14="http://schemas.microsoft.com/office/powerpoint/2010/main" val="26629218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Content</a:t>
            </a:r>
            <a:br>
              <a:rPr lang="en-US" dirty="0"/>
            </a:br>
            <a:endParaRPr lang="en-US" dirty="0"/>
          </a:p>
        </p:txBody>
      </p:sp>
      <p:sp>
        <p:nvSpPr>
          <p:cNvPr id="3" name="Content Placeholder 2"/>
          <p:cNvSpPr>
            <a:spLocks noGrp="1"/>
          </p:cNvSpPr>
          <p:nvPr>
            <p:ph idx="1"/>
          </p:nvPr>
        </p:nvSpPr>
        <p:spPr>
          <a:xfrm>
            <a:off x="302941" y="1780101"/>
            <a:ext cx="4836460" cy="4351338"/>
          </a:xfrm>
        </p:spPr>
        <p:txBody>
          <a:bodyPr>
            <a:normAutofit fontScale="85000" lnSpcReduction="10000"/>
          </a:bodyPr>
          <a:lstStyle/>
          <a:p>
            <a:pPr marL="0" indent="0">
              <a:buNone/>
            </a:pPr>
            <a:endParaRPr lang="en-US" dirty="0"/>
          </a:p>
          <a:p>
            <a:r>
              <a:rPr lang="en-US" dirty="0"/>
              <a:t>Understanding the problem statement</a:t>
            </a:r>
          </a:p>
          <a:p>
            <a:r>
              <a:rPr lang="en-US" dirty="0"/>
              <a:t>About the dataset</a:t>
            </a:r>
          </a:p>
          <a:p>
            <a:r>
              <a:rPr lang="en-US" dirty="0"/>
              <a:t>Load essential Python Libraries</a:t>
            </a:r>
          </a:p>
          <a:p>
            <a:r>
              <a:rPr lang="en-US" dirty="0"/>
              <a:t>Load Training/Test datasets</a:t>
            </a:r>
          </a:p>
          <a:p>
            <a:r>
              <a:rPr lang="en-US" dirty="0"/>
              <a:t>Data Preprocessing</a:t>
            </a:r>
          </a:p>
          <a:p>
            <a:r>
              <a:rPr lang="en-US" dirty="0"/>
              <a:t>Exploratory data analysis (EDA).</a:t>
            </a:r>
          </a:p>
          <a:p>
            <a:r>
              <a:rPr lang="en-US" dirty="0"/>
              <a:t>Feature Engineering.</a:t>
            </a:r>
          </a:p>
          <a:p>
            <a:r>
              <a:rPr lang="en-US" dirty="0"/>
              <a:t>Build Machine Learning Model</a:t>
            </a:r>
          </a:p>
          <a:p>
            <a:r>
              <a:rPr lang="en-US" dirty="0"/>
              <a:t>Make predictions on the test dataset</a:t>
            </a:r>
          </a:p>
          <a:p>
            <a:r>
              <a:rPr lang="en-US" dirty="0"/>
              <a:t>Prepare submission file</a:t>
            </a:r>
          </a:p>
          <a:p>
            <a:r>
              <a:rPr lang="en-US" dirty="0"/>
              <a:t>Conclusion</a:t>
            </a:r>
          </a:p>
          <a:p>
            <a:endParaRPr lang="en-US" dirty="0"/>
          </a:p>
        </p:txBody>
      </p:sp>
      <p:pic>
        <p:nvPicPr>
          <p:cNvPr id="5" name="Picture 2" descr="Data Analytics: What It Is, How It's Used, and 4 Basic Techniques">
            <a:extLst>
              <a:ext uri="{FF2B5EF4-FFF2-40B4-BE49-F238E27FC236}">
                <a16:creationId xmlns:a16="http://schemas.microsoft.com/office/drawing/2014/main" id="{756A59EE-0D4E-5C6B-4C5B-412585C927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31" y="2766298"/>
            <a:ext cx="5385593" cy="336514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Python Logo png images | PNGWing">
            <a:extLst>
              <a:ext uri="{FF2B5EF4-FFF2-40B4-BE49-F238E27FC236}">
                <a16:creationId xmlns:a16="http://schemas.microsoft.com/office/drawing/2014/main" id="{283DF01C-2319-A666-A7A1-803D5D2F7A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4831" y="452718"/>
            <a:ext cx="1826226" cy="1778758"/>
          </a:xfrm>
          <a:prstGeom prst="rect">
            <a:avLst/>
          </a:prstGeom>
          <a:noFill/>
          <a:effectLst>
            <a:glow rad="228600">
              <a:schemeClr val="accent5">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2A1D8D7F-8F11-AD8D-283F-01A1864BC4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7175" y="4616851"/>
            <a:ext cx="1016970" cy="43967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NumPy - Wikipedia">
            <a:extLst>
              <a:ext uri="{FF2B5EF4-FFF2-40B4-BE49-F238E27FC236}">
                <a16:creationId xmlns:a16="http://schemas.microsoft.com/office/drawing/2014/main" id="{F4EE9CBC-2133-6DBE-CBDC-DC90EF1383B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16035" y="2812586"/>
            <a:ext cx="1460227" cy="65383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Pyviz 0101a3 Documentation - Matplotlib Png,Python Icon Png - free transparent  png images - pngaaa.com">
            <a:extLst>
              <a:ext uri="{FF2B5EF4-FFF2-40B4-BE49-F238E27FC236}">
                <a16:creationId xmlns:a16="http://schemas.microsoft.com/office/drawing/2014/main" id="{52ADFEA3-2BAB-EB5C-553E-8CB86FA36CD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65045" y="3723228"/>
            <a:ext cx="1081103" cy="6368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2346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1000"/>
                                        <p:tgtEl>
                                          <p:spTgt spid="10"/>
                                        </p:tgtEl>
                                      </p:cBhvr>
                                    </p:animEffect>
                                    <p:anim calcmode="lin" valueType="num">
                                      <p:cBhvr>
                                        <p:cTn id="27" dur="1000" fill="hold"/>
                                        <p:tgtEl>
                                          <p:spTgt spid="10"/>
                                        </p:tgtEl>
                                        <p:attrNameLst>
                                          <p:attrName>ppt_x</p:attrName>
                                        </p:attrNameLst>
                                      </p:cBhvr>
                                      <p:tavLst>
                                        <p:tav tm="0">
                                          <p:val>
                                            <p:strVal val="#ppt_x"/>
                                          </p:val>
                                        </p:tav>
                                        <p:tav tm="100000">
                                          <p:val>
                                            <p:strVal val="#ppt_x"/>
                                          </p:val>
                                        </p:tav>
                                      </p:tavLst>
                                    </p:anim>
                                    <p:anim calcmode="lin" valueType="num">
                                      <p:cBhvr>
                                        <p:cTn id="2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6537" t="17633" r="1793" b="16101"/>
          <a:stretch/>
        </p:blipFill>
        <p:spPr>
          <a:xfrm>
            <a:off x="957944" y="1125936"/>
            <a:ext cx="9217767" cy="5253860"/>
          </a:xfrm>
          <a:prstGeom prst="rect">
            <a:avLst/>
          </a:prstGeom>
        </p:spPr>
      </p:pic>
    </p:spTree>
    <p:extLst>
      <p:ext uri="{BB962C8B-B14F-4D97-AF65-F5344CB8AC3E}">
        <p14:creationId xmlns:p14="http://schemas.microsoft.com/office/powerpoint/2010/main" val="1196288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FA9C9-EE01-45EF-255B-3B2EBD21C9A0}"/>
              </a:ext>
            </a:extLst>
          </p:cNvPr>
          <p:cNvSpPr>
            <a:spLocks noGrp="1"/>
          </p:cNvSpPr>
          <p:nvPr>
            <p:ph type="title"/>
          </p:nvPr>
        </p:nvSpPr>
        <p:spPr/>
        <p:txBody>
          <a:bodyPr/>
          <a:lstStyle/>
          <a:p>
            <a:r>
              <a:rPr lang="en-US" i="0" u="sng" dirty="0">
                <a:solidFill>
                  <a:schemeClr val="tx1"/>
                </a:solidFill>
                <a:effectLst/>
                <a:latin typeface="Söhne"/>
              </a:rPr>
              <a:t>Problem Statement:</a:t>
            </a:r>
            <a:br>
              <a:rPr lang="en-US" i="0" u="sng" dirty="0">
                <a:solidFill>
                  <a:schemeClr val="tx1"/>
                </a:solidFill>
                <a:effectLst/>
                <a:latin typeface="Söhne"/>
              </a:rPr>
            </a:br>
            <a:endParaRPr lang="en-IN" u="sng" dirty="0">
              <a:solidFill>
                <a:schemeClr val="tx1"/>
              </a:solidFill>
            </a:endParaRPr>
          </a:p>
        </p:txBody>
      </p:sp>
      <p:sp>
        <p:nvSpPr>
          <p:cNvPr id="3" name="Content Placeholder 2">
            <a:extLst>
              <a:ext uri="{FF2B5EF4-FFF2-40B4-BE49-F238E27FC236}">
                <a16:creationId xmlns:a16="http://schemas.microsoft.com/office/drawing/2014/main" id="{1F34CBDC-651C-FECB-A8A4-A68DD80F4ECF}"/>
              </a:ext>
            </a:extLst>
          </p:cNvPr>
          <p:cNvSpPr>
            <a:spLocks noGrp="1"/>
          </p:cNvSpPr>
          <p:nvPr>
            <p:ph idx="1"/>
          </p:nvPr>
        </p:nvSpPr>
        <p:spPr>
          <a:xfrm>
            <a:off x="326571" y="2525485"/>
            <a:ext cx="6172199" cy="3668485"/>
          </a:xfrm>
        </p:spPr>
        <p:txBody>
          <a:bodyPr>
            <a:normAutofit/>
          </a:bodyPr>
          <a:lstStyle/>
          <a:p>
            <a:pPr marL="0" indent="0" algn="l">
              <a:buNone/>
            </a:pPr>
            <a:endParaRPr lang="en-US" b="0" i="0" dirty="0">
              <a:solidFill>
                <a:schemeClr val="tx1"/>
              </a:solidFill>
              <a:effectLst/>
              <a:latin typeface="Söhne"/>
            </a:endParaRPr>
          </a:p>
          <a:p>
            <a:pPr algn="l"/>
            <a:r>
              <a:rPr lang="en-US" b="0" i="0" dirty="0">
                <a:solidFill>
                  <a:schemeClr val="tx1"/>
                </a:solidFill>
                <a:effectLst/>
                <a:latin typeface="Söhne"/>
              </a:rPr>
              <a:t>Design and implement a loan approval prediction system for a bank to determine whether a loan should be approved or not for a given person.</a:t>
            </a:r>
          </a:p>
          <a:p>
            <a:pPr algn="l"/>
            <a:r>
              <a:rPr lang="en-US" b="0" i="0" dirty="0">
                <a:solidFill>
                  <a:schemeClr val="tx1"/>
                </a:solidFill>
                <a:effectLst/>
                <a:latin typeface="Söhne"/>
              </a:rPr>
              <a:t> The goal of the system is to accurately predict the creditworthiness of an individual or organization to mitigate the risk of defaults and ensure that loans are assigned to the right borrowers.</a:t>
            </a:r>
            <a:endParaRPr lang="en-IN" dirty="0">
              <a:solidFill>
                <a:schemeClr val="tx1"/>
              </a:solidFill>
            </a:endParaRPr>
          </a:p>
          <a:p>
            <a:endParaRPr lang="en-IN" dirty="0"/>
          </a:p>
        </p:txBody>
      </p:sp>
      <p:pic>
        <p:nvPicPr>
          <p:cNvPr id="4" name="Picture 3"/>
          <p:cNvPicPr>
            <a:picLocks noChangeAspect="1"/>
          </p:cNvPicPr>
          <p:nvPr/>
        </p:nvPicPr>
        <p:blipFill rotWithShape="1">
          <a:blip r:embed="rId2"/>
          <a:srcRect l="27531" t="24708" r="28569" b="23759"/>
          <a:stretch/>
        </p:blipFill>
        <p:spPr>
          <a:xfrm>
            <a:off x="6585857" y="2578107"/>
            <a:ext cx="4928472" cy="3615863"/>
          </a:xfrm>
          <a:prstGeom prst="rect">
            <a:avLst/>
          </a:prstGeom>
        </p:spPr>
      </p:pic>
    </p:spTree>
    <p:extLst>
      <p:ext uri="{BB962C8B-B14F-4D97-AF65-F5344CB8AC3E}">
        <p14:creationId xmlns:p14="http://schemas.microsoft.com/office/powerpoint/2010/main" val="2213457136"/>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3F9F7-9A12-CD62-0105-3E4C72E52314}"/>
              </a:ext>
            </a:extLst>
          </p:cNvPr>
          <p:cNvSpPr>
            <a:spLocks noGrp="1"/>
          </p:cNvSpPr>
          <p:nvPr>
            <p:ph type="title"/>
          </p:nvPr>
        </p:nvSpPr>
        <p:spPr>
          <a:noFill/>
        </p:spPr>
        <p:txBody>
          <a:bodyPr/>
          <a:lstStyle/>
          <a:p>
            <a:r>
              <a:rPr lang="en-US" u="sng" dirty="0"/>
              <a:t>About loan Eligibility Prediction</a:t>
            </a:r>
            <a:endParaRPr lang="en-IN" u="sng" dirty="0"/>
          </a:p>
        </p:txBody>
      </p:sp>
      <p:sp>
        <p:nvSpPr>
          <p:cNvPr id="3" name="Content Placeholder 2">
            <a:extLst>
              <a:ext uri="{FF2B5EF4-FFF2-40B4-BE49-F238E27FC236}">
                <a16:creationId xmlns:a16="http://schemas.microsoft.com/office/drawing/2014/main" id="{BD6189F9-A108-32CC-C1C6-CFC831EF4FA7}"/>
              </a:ext>
            </a:extLst>
          </p:cNvPr>
          <p:cNvSpPr>
            <a:spLocks noGrp="1"/>
          </p:cNvSpPr>
          <p:nvPr>
            <p:ph idx="1"/>
          </p:nvPr>
        </p:nvSpPr>
        <p:spPr>
          <a:xfrm>
            <a:off x="899794" y="1152983"/>
            <a:ext cx="8946541" cy="4195481"/>
          </a:xfrm>
        </p:spPr>
        <p:txBody>
          <a:bodyPr>
            <a:normAutofit fontScale="62500" lnSpcReduction="20000"/>
          </a:bodyPr>
          <a:lstStyle/>
          <a:p>
            <a:pPr marL="0" indent="0">
              <a:buNone/>
            </a:pPr>
            <a:endParaRPr lang="en-US" b="1" dirty="0"/>
          </a:p>
          <a:p>
            <a:pPr marL="0" indent="0">
              <a:buNone/>
            </a:pPr>
            <a:r>
              <a:rPr lang="en-US" sz="4500" u="sng" dirty="0">
                <a:solidFill>
                  <a:srgbClr val="00B0F0"/>
                </a:solidFill>
              </a:rPr>
              <a:t>Criteria</a:t>
            </a:r>
          </a:p>
          <a:p>
            <a:pPr marL="0" indent="0">
              <a:buNone/>
            </a:pPr>
            <a:endParaRPr lang="en-US" sz="4500" u="sng" dirty="0">
              <a:solidFill>
                <a:srgbClr val="00B0F0"/>
              </a:solidFill>
            </a:endParaRPr>
          </a:p>
          <a:p>
            <a:pPr marL="0" indent="0">
              <a:buNone/>
            </a:pPr>
            <a:r>
              <a:rPr lang="en-US" sz="2800" b="1" dirty="0"/>
              <a:t>Loan eligibility is defined as set of criteria basis which a financial institution evaluates to decide the eligibility of a customer for a particular loan.</a:t>
            </a:r>
          </a:p>
          <a:p>
            <a:pPr>
              <a:buFont typeface="Wingdings" panose="05000000000000000000" pitchFamily="2" charset="2"/>
              <a:buChar char="§"/>
            </a:pPr>
            <a:r>
              <a:rPr lang="en-US" dirty="0"/>
              <a:t>Loan amount</a:t>
            </a:r>
          </a:p>
          <a:p>
            <a:pPr>
              <a:buFont typeface="Wingdings" panose="05000000000000000000" pitchFamily="2" charset="2"/>
              <a:buChar char="§"/>
            </a:pPr>
            <a:r>
              <a:rPr lang="en-US" dirty="0"/>
              <a:t>Marital status</a:t>
            </a:r>
          </a:p>
          <a:p>
            <a:pPr>
              <a:buFont typeface="Wingdings" panose="05000000000000000000" pitchFamily="2" charset="2"/>
              <a:buChar char="§"/>
            </a:pPr>
            <a:r>
              <a:rPr lang="en-US" dirty="0"/>
              <a:t>Applicant income</a:t>
            </a:r>
          </a:p>
          <a:p>
            <a:pPr>
              <a:buFont typeface="Wingdings" panose="05000000000000000000" pitchFamily="2" charset="2"/>
              <a:buChar char="§"/>
            </a:pPr>
            <a:r>
              <a:rPr lang="en-US" dirty="0"/>
              <a:t>Co-applicant income</a:t>
            </a:r>
          </a:p>
          <a:p>
            <a:pPr>
              <a:buFont typeface="Wingdings" panose="05000000000000000000" pitchFamily="2" charset="2"/>
              <a:buChar char="§"/>
            </a:pPr>
            <a:r>
              <a:rPr lang="en-US" dirty="0"/>
              <a:t>Loan amount term</a:t>
            </a:r>
          </a:p>
          <a:p>
            <a:pPr>
              <a:buFont typeface="Wingdings" panose="05000000000000000000" pitchFamily="2" charset="2"/>
              <a:buChar char="§"/>
            </a:pPr>
            <a:r>
              <a:rPr lang="en-US" dirty="0"/>
              <a:t>Gender</a:t>
            </a:r>
          </a:p>
          <a:p>
            <a:pPr>
              <a:buFont typeface="Wingdings" panose="05000000000000000000" pitchFamily="2" charset="2"/>
              <a:buChar char="§"/>
            </a:pPr>
            <a:r>
              <a:rPr lang="en-US" dirty="0"/>
              <a:t>Credit history</a:t>
            </a:r>
          </a:p>
          <a:p>
            <a:pPr>
              <a:buFont typeface="Wingdings" panose="05000000000000000000" pitchFamily="2" charset="2"/>
              <a:buChar char="§"/>
            </a:pPr>
            <a:r>
              <a:rPr lang="en-US" dirty="0"/>
              <a:t>Property area</a:t>
            </a:r>
            <a:endParaRPr lang="en-IN" dirty="0"/>
          </a:p>
        </p:txBody>
      </p:sp>
      <p:graphicFrame>
        <p:nvGraphicFramePr>
          <p:cNvPr id="8" name="Diagram 7">
            <a:extLst>
              <a:ext uri="{FF2B5EF4-FFF2-40B4-BE49-F238E27FC236}">
                <a16:creationId xmlns:a16="http://schemas.microsoft.com/office/drawing/2014/main" id="{0AD97999-5B66-4EAC-2FF8-1E40F03ECB14}"/>
              </a:ext>
            </a:extLst>
          </p:cNvPr>
          <p:cNvGraphicFramePr/>
          <p:nvPr>
            <p:extLst>
              <p:ext uri="{D42A27DB-BD31-4B8C-83A1-F6EECF244321}">
                <p14:modId xmlns:p14="http://schemas.microsoft.com/office/powerpoint/2010/main" val="725136640"/>
              </p:ext>
            </p:extLst>
          </p:nvPr>
        </p:nvGraphicFramePr>
        <p:xfrm>
          <a:off x="8395944" y="3059661"/>
          <a:ext cx="2900783" cy="3416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124" name="Picture 4" descr="Top 8 Benefits of Personal Loan You Must Know">
            <a:extLst>
              <a:ext uri="{FF2B5EF4-FFF2-40B4-BE49-F238E27FC236}">
                <a16:creationId xmlns:a16="http://schemas.microsoft.com/office/drawing/2014/main" id="{CBE23693-3481-72C1-9F51-A592D0BAC0E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24028" y="3441186"/>
            <a:ext cx="3434848" cy="2267186"/>
          </a:xfrm>
          <a:prstGeom prst="rect">
            <a:avLst/>
          </a:prstGeom>
          <a:noFill/>
          <a:effectLst>
            <a:glow rad="139700">
              <a:schemeClr val="accent2">
                <a:satMod val="175000"/>
                <a:alpha val="4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97694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24"/>
                                        </p:tgtEl>
                                        <p:attrNameLst>
                                          <p:attrName>style.visibility</p:attrName>
                                        </p:attrNameLst>
                                      </p:cBhvr>
                                      <p:to>
                                        <p:strVal val="visible"/>
                                      </p:to>
                                    </p:set>
                                    <p:animEffect transition="in" filter="fade">
                                      <p:cBhvr>
                                        <p:cTn id="7" dur="5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4DE48DB-8E0B-B394-5D2D-54E9736BCF02}"/>
              </a:ext>
            </a:extLst>
          </p:cNvPr>
          <p:cNvSpPr txBox="1">
            <a:spLocks/>
          </p:cNvSpPr>
          <p:nvPr/>
        </p:nvSpPr>
        <p:spPr>
          <a:xfrm>
            <a:off x="765396" y="610478"/>
            <a:ext cx="10058400" cy="1609344"/>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u="sng" dirty="0"/>
              <a:t>Introduction</a:t>
            </a:r>
            <a:endParaRPr lang="en-IN" u="sng" dirty="0"/>
          </a:p>
        </p:txBody>
      </p:sp>
      <p:sp>
        <p:nvSpPr>
          <p:cNvPr id="5" name="Content Placeholder 2">
            <a:extLst>
              <a:ext uri="{FF2B5EF4-FFF2-40B4-BE49-F238E27FC236}">
                <a16:creationId xmlns:a16="http://schemas.microsoft.com/office/drawing/2014/main" id="{299E4CA6-07E7-DE7B-CACA-2B5DA5CE25B3}"/>
              </a:ext>
            </a:extLst>
          </p:cNvPr>
          <p:cNvSpPr txBox="1">
            <a:spLocks/>
          </p:cNvSpPr>
          <p:nvPr/>
        </p:nvSpPr>
        <p:spPr>
          <a:xfrm>
            <a:off x="338139" y="2911931"/>
            <a:ext cx="5191804" cy="286838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Data Collection and Preprocessing</a:t>
            </a:r>
          </a:p>
          <a:p>
            <a:r>
              <a:rPr lang="en-US" dirty="0"/>
              <a:t>Feature Selection </a:t>
            </a:r>
          </a:p>
          <a:p>
            <a:r>
              <a:rPr lang="en-US" dirty="0"/>
              <a:t>Model Selection and Training</a:t>
            </a:r>
          </a:p>
          <a:p>
            <a:r>
              <a:rPr lang="en-US" dirty="0"/>
              <a:t>Model Evaluation and Optimization</a:t>
            </a:r>
          </a:p>
          <a:p>
            <a:r>
              <a:rPr lang="en-US" dirty="0"/>
              <a:t>Conclusion</a:t>
            </a:r>
          </a:p>
          <a:p>
            <a:pPr marL="0" indent="0">
              <a:buFont typeface="Wingdings 3" charset="2"/>
              <a:buNone/>
            </a:pPr>
            <a:endParaRPr lang="en-US" dirty="0"/>
          </a:p>
        </p:txBody>
      </p:sp>
      <p:pic>
        <p:nvPicPr>
          <p:cNvPr id="6" name="Picture 5"/>
          <p:cNvPicPr>
            <a:picLocks noChangeAspect="1"/>
          </p:cNvPicPr>
          <p:nvPr/>
        </p:nvPicPr>
        <p:blipFill rotWithShape="1">
          <a:blip r:embed="rId2"/>
          <a:srcRect l="26661" t="17179" r="1375" b="16664"/>
          <a:stretch/>
        </p:blipFill>
        <p:spPr>
          <a:xfrm>
            <a:off x="5418634" y="1513114"/>
            <a:ext cx="6425023" cy="4777405"/>
          </a:xfrm>
          <a:prstGeom prst="rect">
            <a:avLst/>
          </a:prstGeom>
        </p:spPr>
      </p:pic>
    </p:spTree>
    <p:extLst>
      <p:ext uri="{BB962C8B-B14F-4D97-AF65-F5344CB8AC3E}">
        <p14:creationId xmlns:p14="http://schemas.microsoft.com/office/powerpoint/2010/main" val="1541493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Data Collection and Preprocessing</a:t>
            </a:r>
            <a:br>
              <a:rPr lang="en-US" dirty="0"/>
            </a:br>
            <a:endParaRPr lang="en-US" dirty="0"/>
          </a:p>
        </p:txBody>
      </p:sp>
      <p:sp>
        <p:nvSpPr>
          <p:cNvPr id="3" name="Content Placeholder 2"/>
          <p:cNvSpPr>
            <a:spLocks noGrp="1"/>
          </p:cNvSpPr>
          <p:nvPr>
            <p:ph idx="1"/>
          </p:nvPr>
        </p:nvSpPr>
        <p:spPr>
          <a:xfrm>
            <a:off x="164355" y="1612900"/>
            <a:ext cx="6160246" cy="4156528"/>
          </a:xfrm>
        </p:spPr>
        <p:txBody>
          <a:bodyPr/>
          <a:lstStyle/>
          <a:p>
            <a:pPr marL="0" indent="0">
              <a:buNone/>
            </a:pPr>
            <a:endParaRPr lang="en-US" b="1" dirty="0"/>
          </a:p>
          <a:p>
            <a:r>
              <a:rPr lang="en-US" dirty="0"/>
              <a:t>The first step in predicting loan approval is to collect and preprocess the data. This involves gathering data , as well as information about the applicants and their history.</a:t>
            </a:r>
          </a:p>
          <a:p>
            <a:r>
              <a:rPr lang="en-US" dirty="0"/>
              <a:t>Once the data has been collected, it must be preprocessed to ensure that it is in a format that can be used by the machine learning algorithms. This includes cleaning the data, handling missing values, and encoding categorical variables.</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8515" y="2155372"/>
            <a:ext cx="5236028" cy="3744686"/>
          </a:xfrm>
          <a:prstGeom prst="rect">
            <a:avLst/>
          </a:prstGeom>
        </p:spPr>
      </p:pic>
    </p:spTree>
    <p:extLst>
      <p:ext uri="{BB962C8B-B14F-4D97-AF65-F5344CB8AC3E}">
        <p14:creationId xmlns:p14="http://schemas.microsoft.com/office/powerpoint/2010/main" val="529025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5098" y="701526"/>
            <a:ext cx="6432388" cy="789818"/>
          </a:xfrm>
        </p:spPr>
        <p:txBody>
          <a:bodyPr/>
          <a:lstStyle/>
          <a:p>
            <a:r>
              <a:rPr lang="en-US" u="sng" dirty="0"/>
              <a:t>Feature</a:t>
            </a:r>
            <a:r>
              <a:rPr lang="en-US" b="1" u="sng" dirty="0"/>
              <a:t> </a:t>
            </a:r>
            <a:r>
              <a:rPr lang="en-US" u="sng" dirty="0"/>
              <a:t>Selection</a:t>
            </a:r>
            <a:br>
              <a:rPr lang="en-US" b="1" u="sng" dirty="0"/>
            </a:br>
            <a:endParaRPr lang="en-US" u="sng" dirty="0"/>
          </a:p>
        </p:txBody>
      </p:sp>
      <p:sp>
        <p:nvSpPr>
          <p:cNvPr id="3" name="Content Placeholder 2"/>
          <p:cNvSpPr>
            <a:spLocks noGrp="1"/>
          </p:cNvSpPr>
          <p:nvPr>
            <p:ph idx="1"/>
          </p:nvPr>
        </p:nvSpPr>
        <p:spPr>
          <a:xfrm>
            <a:off x="251440" y="2102755"/>
            <a:ext cx="6846046" cy="3819071"/>
          </a:xfrm>
        </p:spPr>
        <p:txBody>
          <a:bodyPr>
            <a:normAutofit/>
          </a:bodyPr>
          <a:lstStyle/>
          <a:p>
            <a:r>
              <a:rPr lang="en-US" dirty="0"/>
              <a:t>After the data has been preprocessed, the next step is to select and features that are relevant to the loan approval process. This involves identifying which variables are most important in determining whether a loan will be approved or not.</a:t>
            </a:r>
          </a:p>
          <a:p>
            <a:r>
              <a:rPr lang="en-US" dirty="0"/>
              <a:t>Feature engineering also involves creating new variables that may be useful in predicting loan approval. For example, combining two variables .</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36972" y="1944006"/>
            <a:ext cx="4136571" cy="4136571"/>
          </a:xfrm>
          <a:prstGeom prst="rect">
            <a:avLst/>
          </a:prstGeom>
        </p:spPr>
      </p:pic>
    </p:spTree>
    <p:extLst>
      <p:ext uri="{BB962C8B-B14F-4D97-AF65-F5344CB8AC3E}">
        <p14:creationId xmlns:p14="http://schemas.microsoft.com/office/powerpoint/2010/main" val="24319290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16327" y="503438"/>
            <a:ext cx="10515600" cy="1325563"/>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u="sng" dirty="0"/>
              <a:t>conclusion after feature selection</a:t>
            </a:r>
            <a:br>
              <a:rPr lang="en-US" u="sng" dirty="0"/>
            </a:br>
            <a:endParaRPr lang="en-US" u="sng" dirty="0"/>
          </a:p>
        </p:txBody>
      </p:sp>
      <p:sp>
        <p:nvSpPr>
          <p:cNvPr id="5" name="Content Placeholder 2"/>
          <p:cNvSpPr txBox="1">
            <a:spLocks/>
          </p:cNvSpPr>
          <p:nvPr/>
        </p:nvSpPr>
        <p:spPr>
          <a:xfrm>
            <a:off x="316327" y="1926423"/>
            <a:ext cx="10515600" cy="435133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endParaRPr lang="en-US" sz="2400" dirty="0"/>
          </a:p>
          <a:p>
            <a:r>
              <a:rPr lang="en-US" sz="2400" dirty="0"/>
              <a:t>We can infer that percentage of married people who have got their loan approved is higher compared to non- married people.</a:t>
            </a:r>
          </a:p>
          <a:p>
            <a:r>
              <a:rPr lang="en-US" sz="2400" dirty="0"/>
              <a:t>The percentage of applicants with either 0 or 2 dependents have higher loan approval.</a:t>
            </a:r>
          </a:p>
          <a:p>
            <a:r>
              <a:rPr lang="en-US" sz="2400" dirty="0"/>
              <a:t>The percentage of applicants who are graduates have higher loan approval than the ones who are not graduates.</a:t>
            </a:r>
          </a:p>
          <a:p>
            <a:r>
              <a:rPr lang="en-US" sz="2400" dirty="0"/>
              <a:t>Even after the data analysis, there is still no unique factor to determine loan status.</a:t>
            </a:r>
          </a:p>
          <a:p>
            <a:endParaRPr lang="en-US" sz="2400" dirty="0"/>
          </a:p>
        </p:txBody>
      </p:sp>
    </p:spTree>
    <p:extLst>
      <p:ext uri="{BB962C8B-B14F-4D97-AF65-F5344CB8AC3E}">
        <p14:creationId xmlns:p14="http://schemas.microsoft.com/office/powerpoint/2010/main" val="329087828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2622</TotalTime>
  <Words>671</Words>
  <Application>Microsoft Office PowerPoint</Application>
  <PresentationFormat>Widescreen</PresentationFormat>
  <Paragraphs>69</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Century Gothic</vt:lpstr>
      <vt:lpstr>Söhne</vt:lpstr>
      <vt:lpstr>Wingdings</vt:lpstr>
      <vt:lpstr>Wingdings 3</vt:lpstr>
      <vt:lpstr>Ion</vt:lpstr>
      <vt:lpstr>Loan eligibility Prediction</vt:lpstr>
      <vt:lpstr>Content </vt:lpstr>
      <vt:lpstr>PowerPoint Presentation</vt:lpstr>
      <vt:lpstr>Problem Statement: </vt:lpstr>
      <vt:lpstr>About loan Eligibility Prediction</vt:lpstr>
      <vt:lpstr>PowerPoint Presentation</vt:lpstr>
      <vt:lpstr>Data Collection and Preprocessing </vt:lpstr>
      <vt:lpstr>Feature Selection </vt:lpstr>
      <vt:lpstr>PowerPoint Presentation</vt:lpstr>
      <vt:lpstr>Model Selection and Training </vt:lpstr>
      <vt:lpstr>Model Evaluation and Optimization </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Loan eligibility Pridition</dc:title>
  <dc:creator>Vishvajeet Nalawade</dc:creator>
  <cp:lastModifiedBy>Dhanashri Sontakke</cp:lastModifiedBy>
  <cp:revision>20</cp:revision>
  <dcterms:created xsi:type="dcterms:W3CDTF">2023-03-06T08:22:34Z</dcterms:created>
  <dcterms:modified xsi:type="dcterms:W3CDTF">2023-05-11T17:57:40Z</dcterms:modified>
</cp:coreProperties>
</file>

<file path=docProps/thumbnail.jpeg>
</file>